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 Extra Bold" charset="1" panose="020B0906030804020204"/>
      <p:regular r:id="rId14"/>
    </p:embeddedFon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Open Sans" charset="1" panose="020B0606030504020204"/>
      <p:regular r:id="rId17"/>
    </p:embeddedFont>
    <p:embeddedFont>
      <p:font typeface="TAN Pearl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194" y="-733671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52436" y="-186532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11658" y="-3227374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570873"/>
            <a:ext cx="11680874" cy="41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TENZING:</a:t>
            </a:r>
          </a:p>
          <a:p>
            <a:pPr algn="ctr">
              <a:lnSpc>
                <a:spcPts val="2141"/>
              </a:lnSpc>
            </a:pPr>
          </a:p>
          <a:p>
            <a:pPr algn="ctr">
              <a:lnSpc>
                <a:spcPts val="9589"/>
              </a:lnSpc>
            </a:pPr>
            <a:r>
              <a:rPr lang="en-US" sz="7209" spc="-410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An SQL Implementation on MapReduce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09852" y="8319379"/>
            <a:ext cx="4460250" cy="39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7"/>
              </a:lnSpc>
              <a:spcBef>
                <a:spcPct val="0"/>
              </a:spcBef>
            </a:pPr>
            <a:r>
              <a:rPr lang="en-US" b="true" sz="2505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BY: GROUP 29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30530"/>
            <a:ext cx="7707571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0530"/>
            <a:ext cx="7707571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Origin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03095"/>
            <a:ext cx="7707571" cy="663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problem arised at the end of 2008 when the </a:t>
            </a:r>
            <a:r>
              <a:rPr lang="en-US" b="true" sz="2299" spc="137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third party database appliance (DBMS-X)</a:t>
            </a: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was not keeping pace with the increasing workload of queries for google Ads.</a:t>
            </a:r>
          </a:p>
          <a:p>
            <a:pPr algn="l">
              <a:lnSpc>
                <a:spcPts val="3104"/>
              </a:lnSpc>
            </a:pP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Due to the lack of meeting expectation, this enforced google to the development of </a:t>
            </a:r>
            <a:r>
              <a:rPr lang="en-US" b="true" sz="2299" spc="137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Tenzing</a:t>
            </a: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for meeting it’s needs.</a:t>
            </a:r>
          </a:p>
          <a:p>
            <a:pPr algn="l">
              <a:lnSpc>
                <a:spcPts val="3104"/>
              </a:lnSpc>
            </a:pP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And Finally over a work of 18 months, google successfully designed and implemented this as an internal tool for their purpose.</a:t>
            </a:r>
          </a:p>
          <a:p>
            <a:pPr algn="l">
              <a:lnSpc>
                <a:spcPts val="310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400978" y="1903095"/>
            <a:ext cx="7707571" cy="663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primary objective of this report is to explore the underlying architecture of tenzing.</a:t>
            </a: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Explore the primary SQL features provided by tenzing.</a:t>
            </a: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Exploring the optimization techniques used on top of MapReduce for query optimization.</a:t>
            </a: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Scalability </a:t>
            </a: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Performance Benchmarks.</a:t>
            </a:r>
          </a:p>
          <a:p>
            <a:pPr algn="l">
              <a:lnSpc>
                <a:spcPts val="3104"/>
              </a:lnSpc>
            </a:pPr>
          </a:p>
          <a:p>
            <a:pPr algn="l" marL="496567" indent="-248284" lvl="1">
              <a:lnSpc>
                <a:spcPts val="3104"/>
              </a:lnSpc>
              <a:buFont typeface="Arial"/>
              <a:buChar char="•"/>
            </a:pPr>
            <a:r>
              <a:rPr lang="en-US" sz="2299" spc="137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Enhancements.</a:t>
            </a:r>
          </a:p>
          <a:p>
            <a:pPr algn="l">
              <a:lnSpc>
                <a:spcPts val="310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8576" y="2911804"/>
            <a:ext cx="5468146" cy="3787404"/>
          </a:xfrm>
          <a:custGeom>
            <a:avLst/>
            <a:gdLst/>
            <a:ahLst/>
            <a:cxnLst/>
            <a:rect r="r" b="b" t="t" l="l"/>
            <a:pathLst>
              <a:path h="3787404" w="5468146">
                <a:moveTo>
                  <a:pt x="0" y="0"/>
                </a:moveTo>
                <a:lnTo>
                  <a:pt x="5468146" y="0"/>
                </a:lnTo>
                <a:lnTo>
                  <a:pt x="5468146" y="3787404"/>
                </a:lnTo>
                <a:lnTo>
                  <a:pt x="0" y="37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9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324" y="258257"/>
            <a:ext cx="7436857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Core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41905"/>
            <a:ext cx="8115300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Tenzing 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comprises of four major components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Worker pool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Query Server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Metadata Server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 Interfaces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07143" y="6632533"/>
            <a:ext cx="7436857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Terminologies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05073"/>
            <a:ext cx="8115300" cy="1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Worker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Master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Metadata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3222" y="258257"/>
            <a:ext cx="7436857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551604"/>
            <a:ext cx="8115300" cy="667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Flexible with the data storage.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Provides almost all the SQL features.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Basic SQL features like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SELECT, WHERE, JOINs, etc.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Optimized for in case of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Advance SQL features like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Aggregation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Functions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, and many more.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OLAP 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Extensions.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DDL 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DML 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support.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Views</a:t>
            </a:r>
          </a:p>
          <a:p>
            <a:pPr algn="l">
              <a:lnSpc>
                <a:spcPts val="296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38970"/>
            <a:ext cx="8738079" cy="4393584"/>
          </a:xfrm>
          <a:custGeom>
            <a:avLst/>
            <a:gdLst/>
            <a:ahLst/>
            <a:cxnLst/>
            <a:rect r="r" b="b" t="t" l="l"/>
            <a:pathLst>
              <a:path h="4393584" w="8738079">
                <a:moveTo>
                  <a:pt x="0" y="0"/>
                </a:moveTo>
                <a:lnTo>
                  <a:pt x="8738079" y="0"/>
                </a:lnTo>
                <a:lnTo>
                  <a:pt x="8738079" y="4393584"/>
                </a:lnTo>
                <a:lnTo>
                  <a:pt x="0" y="439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57662" y="233647"/>
            <a:ext cx="13572675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Optimizations  And  Benchmarks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08573"/>
            <a:ext cx="16230600" cy="221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Tenzing comes with a lot of optimization on top of MapReduce framework.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 JOINS, the optimizer tries to find the best join strategy for the given query.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Avoids unnecessary sorting in Hash-Table based aggregation.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Does caching to reduce the Network I/O.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Local Exe.</a:t>
            </a:r>
          </a:p>
          <a:p>
            <a:pPr algn="l">
              <a:lnSpc>
                <a:spcPts val="29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4669350"/>
            <a:ext cx="13572675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 spc="-199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Scalability Benchmarks :-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6110" y="6906147"/>
            <a:ext cx="6755590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From the scores we can see that </a:t>
            </a:r>
            <a:r>
              <a:rPr lang="en-US" b="true" sz="2199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Tenzing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is highly scalable.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37613"/>
            <a:ext cx="10005897" cy="4348172"/>
          </a:xfrm>
          <a:custGeom>
            <a:avLst/>
            <a:gdLst/>
            <a:ahLst/>
            <a:cxnLst/>
            <a:rect r="r" b="b" t="t" l="l"/>
            <a:pathLst>
              <a:path h="4348172" w="10005897">
                <a:moveTo>
                  <a:pt x="0" y="0"/>
                </a:moveTo>
                <a:lnTo>
                  <a:pt x="10005897" y="0"/>
                </a:lnTo>
                <a:lnTo>
                  <a:pt x="10005897" y="4348172"/>
                </a:lnTo>
                <a:lnTo>
                  <a:pt x="0" y="4348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1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8630"/>
            <a:ext cx="13572675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 spc="-199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Comparison With DBMS-X :-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23580" y="5269422"/>
            <a:ext cx="6755590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The slower performance was due to the lack of availability of LLVM at benchmark time.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61103"/>
            <a:ext cx="16230600" cy="1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Following is the system configuration:</a:t>
            </a: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    1000 Workers each with</a:t>
            </a: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    1 CPU</a:t>
            </a: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    2 GB RAM</a:t>
            </a: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    8 GB Local Storage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860" y="3775279"/>
            <a:ext cx="7713140" cy="5190465"/>
          </a:xfrm>
          <a:custGeom>
            <a:avLst/>
            <a:gdLst/>
            <a:ahLst/>
            <a:cxnLst/>
            <a:rect r="r" b="b" t="t" l="l"/>
            <a:pathLst>
              <a:path h="5190465" w="7713140">
                <a:moveTo>
                  <a:pt x="0" y="0"/>
                </a:moveTo>
                <a:lnTo>
                  <a:pt x="7713140" y="0"/>
                </a:lnTo>
                <a:lnTo>
                  <a:pt x="7713140" y="5190466"/>
                </a:lnTo>
                <a:lnTo>
                  <a:pt x="0" y="519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5" t="-2844" r="-15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8630"/>
            <a:ext cx="13572675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 spc="-199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LLVM  Vs  Vector Engine  :-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3710" y="5269422"/>
            <a:ext cx="6755590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From the scores, we can see that LLVM outperforms well compared to Vector Engine.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61103"/>
            <a:ext cx="16230600" cy="110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LLVM stands for Low Level Virtual Machine which does the job of optimized low level code generation.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Vector Engine is another query processing engine for low selectivity tasks.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84905" y="430530"/>
            <a:ext cx="9118190" cy="112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Enhancements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37355"/>
            <a:ext cx="16230600" cy="654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in Join Strategies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in Nested Queries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Adding New Features in Handling Structured Data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in Views for complex queries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Optimizing the user defined TVB’s(Table Valued Functinos)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Latency</a:t>
            </a:r>
          </a:p>
          <a:p>
            <a:pPr algn="l">
              <a:lnSpc>
                <a:spcPts val="4049"/>
              </a:lnSpc>
            </a:pPr>
          </a:p>
          <a:p>
            <a:pPr algn="l" marL="647694" indent="-323847" lvl="1">
              <a:lnSpc>
                <a:spcPts val="4049"/>
              </a:lnSpc>
              <a:buFont typeface="Arial"/>
              <a:buChar char="•"/>
            </a:pPr>
            <a:r>
              <a:rPr lang="en-US" b="true" sz="2999" spc="179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Fully Integration of LLVM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2299" y="-566780"/>
            <a:ext cx="5355572" cy="5877171"/>
          </a:xfrm>
          <a:custGeom>
            <a:avLst/>
            <a:gdLst/>
            <a:ahLst/>
            <a:cxnLst/>
            <a:rect r="r" b="b" t="t" l="l"/>
            <a:pathLst>
              <a:path h="5877171" w="5355572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332582" y="-1537984"/>
            <a:ext cx="6597249" cy="3075967"/>
          </a:xfrm>
          <a:custGeom>
            <a:avLst/>
            <a:gdLst/>
            <a:ahLst/>
            <a:cxnLst/>
            <a:rect r="r" b="b" t="t" l="l"/>
            <a:pathLst>
              <a:path h="3075967" w="6597249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9831" y="2362275"/>
            <a:ext cx="7499556" cy="4199751"/>
          </a:xfrm>
          <a:custGeom>
            <a:avLst/>
            <a:gdLst/>
            <a:ahLst/>
            <a:cxnLst/>
            <a:rect r="r" b="b" t="t" l="l"/>
            <a:pathLst>
              <a:path h="4199751" w="7499556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36415" y="6352306"/>
            <a:ext cx="5059689" cy="5741491"/>
          </a:xfrm>
          <a:custGeom>
            <a:avLst/>
            <a:gdLst/>
            <a:ahLst/>
            <a:cxnLst/>
            <a:rect r="r" b="b" t="t" l="l"/>
            <a:pathLst>
              <a:path h="5741491" w="5059689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1042" y="-2067382"/>
            <a:ext cx="6150745" cy="5766324"/>
          </a:xfrm>
          <a:custGeom>
            <a:avLst/>
            <a:gdLst/>
            <a:ahLst/>
            <a:cxnLst/>
            <a:rect r="r" b="b" t="t" l="l"/>
            <a:pathLst>
              <a:path h="5766324" w="6150745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79430" y="-3179500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3830" y="5310391"/>
            <a:ext cx="4667958" cy="6941201"/>
          </a:xfrm>
          <a:custGeom>
            <a:avLst/>
            <a:gdLst/>
            <a:ahLst/>
            <a:cxnLst/>
            <a:rect r="r" b="b" t="t" l="l"/>
            <a:pathLst>
              <a:path h="6941201" w="4667958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36415" y="3901001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1207" y="8338429"/>
            <a:ext cx="4656793" cy="5322050"/>
          </a:xfrm>
          <a:custGeom>
            <a:avLst/>
            <a:gdLst/>
            <a:ahLst/>
            <a:cxnLst/>
            <a:rect r="r" b="b" t="t" l="l"/>
            <a:pathLst>
              <a:path h="5322050" w="4656793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48023" y="-4053683"/>
            <a:ext cx="6591954" cy="5710280"/>
          </a:xfrm>
          <a:custGeom>
            <a:avLst/>
            <a:gdLst/>
            <a:ahLst/>
            <a:cxnLst/>
            <a:rect r="r" b="b" t="t" l="l"/>
            <a:pathLst>
              <a:path h="5710280" w="6591954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194310">
            <a:off x="8409323" y="7829528"/>
            <a:ext cx="6128048" cy="5913567"/>
          </a:xfrm>
          <a:custGeom>
            <a:avLst/>
            <a:gdLst/>
            <a:ahLst/>
            <a:cxnLst/>
            <a:rect r="r" b="b" t="t" l="l"/>
            <a:pathLst>
              <a:path h="5913567" w="6128048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202696" y="9223051"/>
            <a:ext cx="7941304" cy="4030212"/>
          </a:xfrm>
          <a:custGeom>
            <a:avLst/>
            <a:gdLst/>
            <a:ahLst/>
            <a:cxnLst/>
            <a:rect r="r" b="b" t="t" l="l"/>
            <a:pathLst>
              <a:path h="4030212" w="7941304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5058632" y="8780991"/>
            <a:ext cx="4085368" cy="5586827"/>
          </a:xfrm>
          <a:custGeom>
            <a:avLst/>
            <a:gdLst/>
            <a:ahLst/>
            <a:cxnLst/>
            <a:rect r="r" b="b" t="t" l="l"/>
            <a:pathLst>
              <a:path h="5586827" w="4085368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3563" y="3475623"/>
            <a:ext cx="11680874" cy="159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DAGW4TogvUc</dc:identifier>
  <dcterms:modified xsi:type="dcterms:W3CDTF">2011-08-01T06:04:30Z</dcterms:modified>
  <cp:revision>1</cp:revision>
  <dc:title>Beige Watercolor Project Presentation</dc:title>
</cp:coreProperties>
</file>